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sldIdLst>
    <p:sldId id="256" r:id="rId2"/>
    <p:sldId id="257" r:id="rId3"/>
    <p:sldId id="301" r:id="rId4"/>
    <p:sldId id="302" r:id="rId5"/>
    <p:sldId id="303" r:id="rId6"/>
    <p:sldId id="304" r:id="rId7"/>
    <p:sldId id="308" r:id="rId8"/>
    <p:sldId id="283" r:id="rId9"/>
    <p:sldId id="305" r:id="rId10"/>
    <p:sldId id="294" r:id="rId11"/>
    <p:sldId id="296" r:id="rId12"/>
    <p:sldId id="261" r:id="rId13"/>
    <p:sldId id="309" r:id="rId14"/>
    <p:sldId id="273" r:id="rId15"/>
    <p:sldId id="297" r:id="rId16"/>
    <p:sldId id="299" r:id="rId17"/>
    <p:sldId id="295" r:id="rId18"/>
    <p:sldId id="307" r:id="rId19"/>
    <p:sldId id="298" r:id="rId20"/>
    <p:sldId id="276" r:id="rId21"/>
    <p:sldId id="29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48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811DC2-EC5D-44A2-8263-CB21A931807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BAE0BC9-9AE4-45DB-A7F3-2B6C87F43199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en-US" sz="2000" dirty="0" smtClean="0"/>
            <a:t>Scintillations</a:t>
          </a:r>
        </a:p>
        <a:p>
          <a:pPr>
            <a:spcAft>
              <a:spcPts val="0"/>
            </a:spcAft>
          </a:pPr>
          <a:r>
            <a:rPr lang="en-US" sz="2000" dirty="0" smtClean="0"/>
            <a:t>(Signal fluctuations)</a:t>
          </a:r>
          <a:endParaRPr lang="en-US" sz="2000" dirty="0"/>
        </a:p>
      </dgm:t>
    </dgm:pt>
    <dgm:pt modelId="{37F1DF20-9A49-472C-A42B-216EF367A9E8}" type="parTrans" cxnId="{390EDE6B-EBFF-4094-AAC5-5DAA474C0520}">
      <dgm:prSet/>
      <dgm:spPr/>
      <dgm:t>
        <a:bodyPr/>
        <a:lstStyle/>
        <a:p>
          <a:endParaRPr lang="en-US"/>
        </a:p>
      </dgm:t>
    </dgm:pt>
    <dgm:pt modelId="{52D665FC-CDFB-44BC-A76B-65A23C59376F}" type="sibTrans" cxnId="{390EDE6B-EBFF-4094-AAC5-5DAA474C0520}">
      <dgm:prSet/>
      <dgm:spPr/>
      <dgm:t>
        <a:bodyPr/>
        <a:lstStyle/>
        <a:p>
          <a:endParaRPr lang="en-US"/>
        </a:p>
      </dgm:t>
    </dgm:pt>
    <dgm:pt modelId="{D32EA957-9111-467A-8E45-AF4989DFAFEC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en-US" sz="2000" dirty="0" smtClean="0"/>
            <a:t>Amplitude scintillation (S4)</a:t>
          </a:r>
          <a:endParaRPr lang="en-US" sz="2000" dirty="0"/>
        </a:p>
      </dgm:t>
    </dgm:pt>
    <dgm:pt modelId="{913FEE56-E2FA-4683-A16F-4366ADC7E745}" type="parTrans" cxnId="{485BCB11-2F2F-463A-A3C6-1E87894B1B1D}">
      <dgm:prSet/>
      <dgm:spPr/>
      <dgm:t>
        <a:bodyPr/>
        <a:lstStyle/>
        <a:p>
          <a:endParaRPr lang="en-US"/>
        </a:p>
      </dgm:t>
    </dgm:pt>
    <dgm:pt modelId="{6A18455F-BD3A-4ADD-9466-70F4E033BF7D}" type="sibTrans" cxnId="{485BCB11-2F2F-463A-A3C6-1E87894B1B1D}">
      <dgm:prSet/>
      <dgm:spPr/>
      <dgm:t>
        <a:bodyPr/>
        <a:lstStyle/>
        <a:p>
          <a:endParaRPr lang="en-US"/>
        </a:p>
      </dgm:t>
    </dgm:pt>
    <dgm:pt modelId="{578F75EC-910A-465F-9496-8C14B231A58D}">
      <dgm:prSet phldrT="[Text]"/>
      <dgm:spPr/>
      <dgm:t>
        <a:bodyPr/>
        <a:lstStyle/>
        <a:p>
          <a:r>
            <a:rPr lang="en-US" dirty="0" smtClean="0"/>
            <a:t>Signal fading</a:t>
          </a:r>
          <a:endParaRPr lang="en-US" dirty="0"/>
        </a:p>
      </dgm:t>
    </dgm:pt>
    <dgm:pt modelId="{313182B2-C599-4796-A3D8-4EE84F26341A}" type="parTrans" cxnId="{778C8F1E-0BF5-4834-81E4-DB0A0A9F00F8}">
      <dgm:prSet/>
      <dgm:spPr/>
      <dgm:t>
        <a:bodyPr/>
        <a:lstStyle/>
        <a:p>
          <a:endParaRPr lang="en-US"/>
        </a:p>
      </dgm:t>
    </dgm:pt>
    <dgm:pt modelId="{F8E510B5-AE5E-471B-8C75-6284C6B10D54}" type="sibTrans" cxnId="{778C8F1E-0BF5-4834-81E4-DB0A0A9F00F8}">
      <dgm:prSet/>
      <dgm:spPr/>
      <dgm:t>
        <a:bodyPr/>
        <a:lstStyle/>
        <a:p>
          <a:endParaRPr lang="en-US"/>
        </a:p>
      </dgm:t>
    </dgm:pt>
    <dgm:pt modelId="{DBC5B93D-CCAD-4D9E-A9BE-2229D7B20415}">
      <dgm:prSet phldrT="[Text]"/>
      <dgm:spPr/>
      <dgm:t>
        <a:bodyPr/>
        <a:lstStyle/>
        <a:p>
          <a:r>
            <a:rPr lang="en-US" dirty="0" smtClean="0"/>
            <a:t>Signal loss</a:t>
          </a:r>
          <a:endParaRPr lang="en-US" dirty="0"/>
        </a:p>
      </dgm:t>
    </dgm:pt>
    <dgm:pt modelId="{6422CCE8-9FDC-488E-9EFD-5299DF2FB2AB}" type="parTrans" cxnId="{6F9F24D3-4C96-41CD-B333-2759F2ED6B91}">
      <dgm:prSet/>
      <dgm:spPr/>
      <dgm:t>
        <a:bodyPr/>
        <a:lstStyle/>
        <a:p>
          <a:endParaRPr lang="en-US"/>
        </a:p>
      </dgm:t>
    </dgm:pt>
    <dgm:pt modelId="{5F7B8323-5CFD-4F6C-8E6C-7BB2E054BA13}" type="sibTrans" cxnId="{6F9F24D3-4C96-41CD-B333-2759F2ED6B91}">
      <dgm:prSet/>
      <dgm:spPr/>
      <dgm:t>
        <a:bodyPr/>
        <a:lstStyle/>
        <a:p>
          <a:endParaRPr lang="en-US"/>
        </a:p>
      </dgm:t>
    </dgm:pt>
    <dgm:pt modelId="{3C9D17E9-EF4B-4767-AD2F-DD4B4E2FF0F3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en-US" sz="2000" dirty="0" smtClean="0"/>
            <a:t>Phase scintillation (ROTI)</a:t>
          </a:r>
          <a:endParaRPr lang="en-US" sz="2000" dirty="0"/>
        </a:p>
      </dgm:t>
    </dgm:pt>
    <dgm:pt modelId="{0005F4DE-E71C-4EBE-8356-A94527BC3096}" type="parTrans" cxnId="{76E42A78-D3D5-4E0B-B98E-C4B9C86D8878}">
      <dgm:prSet/>
      <dgm:spPr/>
      <dgm:t>
        <a:bodyPr/>
        <a:lstStyle/>
        <a:p>
          <a:endParaRPr lang="en-US"/>
        </a:p>
      </dgm:t>
    </dgm:pt>
    <dgm:pt modelId="{6871F39A-CE7D-457E-B727-457B1F7D900A}" type="sibTrans" cxnId="{76E42A78-D3D5-4E0B-B98E-C4B9C86D8878}">
      <dgm:prSet/>
      <dgm:spPr/>
      <dgm:t>
        <a:bodyPr/>
        <a:lstStyle/>
        <a:p>
          <a:endParaRPr lang="en-US"/>
        </a:p>
      </dgm:t>
    </dgm:pt>
    <dgm:pt modelId="{B0669E30-BFAD-46F3-B330-DA6C8127E8B2}">
      <dgm:prSet phldrT="[Text]"/>
      <dgm:spPr/>
      <dgm:t>
        <a:bodyPr/>
        <a:lstStyle/>
        <a:p>
          <a:r>
            <a:rPr lang="en-US" dirty="0" smtClean="0"/>
            <a:t>Cycle slip</a:t>
          </a:r>
          <a:endParaRPr lang="en-US" dirty="0"/>
        </a:p>
      </dgm:t>
    </dgm:pt>
    <dgm:pt modelId="{88EC1A98-DB39-474B-B1BE-0AA9A3E6564E}" type="parTrans" cxnId="{EF1DAA0C-F0CD-49DE-9C3C-615029A1CD0A}">
      <dgm:prSet/>
      <dgm:spPr/>
      <dgm:t>
        <a:bodyPr/>
        <a:lstStyle/>
        <a:p>
          <a:endParaRPr lang="en-US"/>
        </a:p>
      </dgm:t>
    </dgm:pt>
    <dgm:pt modelId="{516D53BA-A026-4F7E-AA6F-EF49DB9579DA}" type="sibTrans" cxnId="{EF1DAA0C-F0CD-49DE-9C3C-615029A1CD0A}">
      <dgm:prSet/>
      <dgm:spPr/>
      <dgm:t>
        <a:bodyPr/>
        <a:lstStyle/>
        <a:p>
          <a:endParaRPr lang="en-US"/>
        </a:p>
      </dgm:t>
    </dgm:pt>
    <dgm:pt modelId="{153E6EF5-5D42-4C22-A1F7-D839F4AAD856}" type="pres">
      <dgm:prSet presAssocID="{0E811DC2-EC5D-44A2-8263-CB21A931807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429A83E-F15A-4E3E-9DDD-9528DC337F09}" type="pres">
      <dgm:prSet presAssocID="{3BAE0BC9-9AE4-45DB-A7F3-2B6C87F43199}" presName="hierRoot1" presStyleCnt="0"/>
      <dgm:spPr/>
    </dgm:pt>
    <dgm:pt modelId="{B9ECD913-312A-4346-9DE9-23263AD9E7CE}" type="pres">
      <dgm:prSet presAssocID="{3BAE0BC9-9AE4-45DB-A7F3-2B6C87F43199}" presName="composite" presStyleCnt="0"/>
      <dgm:spPr/>
    </dgm:pt>
    <dgm:pt modelId="{97405B39-C422-4024-8DCC-8B61CA6F7F31}" type="pres">
      <dgm:prSet presAssocID="{3BAE0BC9-9AE4-45DB-A7F3-2B6C87F43199}" presName="background" presStyleLbl="node0" presStyleIdx="0" presStyleCnt="1"/>
      <dgm:spPr/>
    </dgm:pt>
    <dgm:pt modelId="{275645AD-AC4E-4401-B8F8-49647367CB38}" type="pres">
      <dgm:prSet presAssocID="{3BAE0BC9-9AE4-45DB-A7F3-2B6C87F43199}" presName="text" presStyleLbl="fgAcc0" presStyleIdx="0" presStyleCnt="1" custScaleX="23378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FE9D659-3A29-459B-A6B8-57363CE6F2FA}" type="pres">
      <dgm:prSet presAssocID="{3BAE0BC9-9AE4-45DB-A7F3-2B6C87F43199}" presName="hierChild2" presStyleCnt="0"/>
      <dgm:spPr/>
    </dgm:pt>
    <dgm:pt modelId="{5829A001-01DE-4385-A08E-63481B008660}" type="pres">
      <dgm:prSet presAssocID="{913FEE56-E2FA-4683-A16F-4366ADC7E745}" presName="Name10" presStyleLbl="parChTrans1D2" presStyleIdx="0" presStyleCnt="2"/>
      <dgm:spPr/>
      <dgm:t>
        <a:bodyPr/>
        <a:lstStyle/>
        <a:p>
          <a:endParaRPr lang="en-US"/>
        </a:p>
      </dgm:t>
    </dgm:pt>
    <dgm:pt modelId="{7C2C2A82-05CA-4B8D-B22D-0FE19439AD31}" type="pres">
      <dgm:prSet presAssocID="{D32EA957-9111-467A-8E45-AF4989DFAFEC}" presName="hierRoot2" presStyleCnt="0"/>
      <dgm:spPr/>
    </dgm:pt>
    <dgm:pt modelId="{A41A6667-455C-4589-B8A7-8D9A68CB6FCA}" type="pres">
      <dgm:prSet presAssocID="{D32EA957-9111-467A-8E45-AF4989DFAFEC}" presName="composite2" presStyleCnt="0"/>
      <dgm:spPr/>
    </dgm:pt>
    <dgm:pt modelId="{A26201EE-5766-4AAB-A7D4-B1730A7A9822}" type="pres">
      <dgm:prSet presAssocID="{D32EA957-9111-467A-8E45-AF4989DFAFEC}" presName="background2" presStyleLbl="node2" presStyleIdx="0" presStyleCnt="2"/>
      <dgm:spPr/>
    </dgm:pt>
    <dgm:pt modelId="{816EC6DB-97D0-4EB9-A46F-35E5B5C48DD0}" type="pres">
      <dgm:prSet presAssocID="{D32EA957-9111-467A-8E45-AF4989DFAFEC}" presName="text2" presStyleLbl="fgAcc2" presStyleIdx="0" presStyleCnt="2" custScaleX="168266" custScaleY="923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D9B1E76-2E58-43B7-8FC5-623B58EFAD4B}" type="pres">
      <dgm:prSet presAssocID="{D32EA957-9111-467A-8E45-AF4989DFAFEC}" presName="hierChild3" presStyleCnt="0"/>
      <dgm:spPr/>
    </dgm:pt>
    <dgm:pt modelId="{B2F8457B-0E29-48D5-9D03-6F33CE1F151A}" type="pres">
      <dgm:prSet presAssocID="{313182B2-C599-4796-A3D8-4EE84F26341A}" presName="Name17" presStyleLbl="parChTrans1D3" presStyleIdx="0" presStyleCnt="3"/>
      <dgm:spPr/>
      <dgm:t>
        <a:bodyPr/>
        <a:lstStyle/>
        <a:p>
          <a:endParaRPr lang="en-US"/>
        </a:p>
      </dgm:t>
    </dgm:pt>
    <dgm:pt modelId="{11662583-4984-4E21-B060-A17D4E7B4D30}" type="pres">
      <dgm:prSet presAssocID="{578F75EC-910A-465F-9496-8C14B231A58D}" presName="hierRoot3" presStyleCnt="0"/>
      <dgm:spPr/>
    </dgm:pt>
    <dgm:pt modelId="{0CA7A22A-1472-447D-A0CB-D7003C077C57}" type="pres">
      <dgm:prSet presAssocID="{578F75EC-910A-465F-9496-8C14B231A58D}" presName="composite3" presStyleCnt="0"/>
      <dgm:spPr/>
    </dgm:pt>
    <dgm:pt modelId="{CF9CAFA9-F9CC-4AC8-A2CC-A95ADBA0C5C2}" type="pres">
      <dgm:prSet presAssocID="{578F75EC-910A-465F-9496-8C14B231A58D}" presName="background3" presStyleLbl="node3" presStyleIdx="0" presStyleCnt="3"/>
      <dgm:spPr/>
    </dgm:pt>
    <dgm:pt modelId="{D6B063CB-395D-43A8-81FB-4B7C68455CB7}" type="pres">
      <dgm:prSet presAssocID="{578F75EC-910A-465F-9496-8C14B231A58D}" presName="text3" presStyleLbl="fgAcc3" presStyleIdx="0" presStyleCnt="3" custScaleX="1324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CF391E8-AA15-4F4E-A2A2-B2453E1F1285}" type="pres">
      <dgm:prSet presAssocID="{578F75EC-910A-465F-9496-8C14B231A58D}" presName="hierChild4" presStyleCnt="0"/>
      <dgm:spPr/>
    </dgm:pt>
    <dgm:pt modelId="{D963950F-49F3-447D-AE1F-B08E8D92270B}" type="pres">
      <dgm:prSet presAssocID="{6422CCE8-9FDC-488E-9EFD-5299DF2FB2AB}" presName="Name17" presStyleLbl="parChTrans1D3" presStyleIdx="1" presStyleCnt="3"/>
      <dgm:spPr/>
      <dgm:t>
        <a:bodyPr/>
        <a:lstStyle/>
        <a:p>
          <a:endParaRPr lang="en-US"/>
        </a:p>
      </dgm:t>
    </dgm:pt>
    <dgm:pt modelId="{E639F5C6-F08C-4D63-B12B-523F153EB325}" type="pres">
      <dgm:prSet presAssocID="{DBC5B93D-CCAD-4D9E-A9BE-2229D7B20415}" presName="hierRoot3" presStyleCnt="0"/>
      <dgm:spPr/>
    </dgm:pt>
    <dgm:pt modelId="{B786C7AC-0B59-4E03-8D4B-A092B3AE52CE}" type="pres">
      <dgm:prSet presAssocID="{DBC5B93D-CCAD-4D9E-A9BE-2229D7B20415}" presName="composite3" presStyleCnt="0"/>
      <dgm:spPr/>
    </dgm:pt>
    <dgm:pt modelId="{DFA4F1CB-A39D-47D2-9D08-59199B50F20B}" type="pres">
      <dgm:prSet presAssocID="{DBC5B93D-CCAD-4D9E-A9BE-2229D7B20415}" presName="background3" presStyleLbl="node3" presStyleIdx="1" presStyleCnt="3"/>
      <dgm:spPr/>
    </dgm:pt>
    <dgm:pt modelId="{063D51C4-31EE-4F75-B225-BD4AF01EFD0C}" type="pres">
      <dgm:prSet presAssocID="{DBC5B93D-CCAD-4D9E-A9BE-2229D7B20415}" presName="text3" presStyleLbl="fgAcc3" presStyleIdx="1" presStyleCnt="3" custScaleX="1199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BC12E9-DE61-4DEA-BA52-964D08679292}" type="pres">
      <dgm:prSet presAssocID="{DBC5B93D-CCAD-4D9E-A9BE-2229D7B20415}" presName="hierChild4" presStyleCnt="0"/>
      <dgm:spPr/>
    </dgm:pt>
    <dgm:pt modelId="{80FB6560-5BCF-451D-B708-CE931AB7B0E2}" type="pres">
      <dgm:prSet presAssocID="{0005F4DE-E71C-4EBE-8356-A94527BC3096}" presName="Name10" presStyleLbl="parChTrans1D2" presStyleIdx="1" presStyleCnt="2"/>
      <dgm:spPr/>
      <dgm:t>
        <a:bodyPr/>
        <a:lstStyle/>
        <a:p>
          <a:endParaRPr lang="en-US"/>
        </a:p>
      </dgm:t>
    </dgm:pt>
    <dgm:pt modelId="{2001B12E-4A5C-46C4-85B7-9D25E11AF8BE}" type="pres">
      <dgm:prSet presAssocID="{3C9D17E9-EF4B-4767-AD2F-DD4B4E2FF0F3}" presName="hierRoot2" presStyleCnt="0"/>
      <dgm:spPr/>
    </dgm:pt>
    <dgm:pt modelId="{CB3478E4-49C4-49F1-AC17-B2302F9617C6}" type="pres">
      <dgm:prSet presAssocID="{3C9D17E9-EF4B-4767-AD2F-DD4B4E2FF0F3}" presName="composite2" presStyleCnt="0"/>
      <dgm:spPr/>
    </dgm:pt>
    <dgm:pt modelId="{176C3EFD-03ED-4CDC-BA47-13E225F027BE}" type="pres">
      <dgm:prSet presAssocID="{3C9D17E9-EF4B-4767-AD2F-DD4B4E2FF0F3}" presName="background2" presStyleLbl="node2" presStyleIdx="1" presStyleCnt="2"/>
      <dgm:spPr/>
    </dgm:pt>
    <dgm:pt modelId="{2B0DC8F2-05C3-4A2E-880F-6FEFB3CAF4C7}" type="pres">
      <dgm:prSet presAssocID="{3C9D17E9-EF4B-4767-AD2F-DD4B4E2FF0F3}" presName="text2" presStyleLbl="fgAcc2" presStyleIdx="1" presStyleCnt="2" custScaleX="172574" custScaleY="8036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24D674B-A976-4D39-9C9A-8D2642EAF71A}" type="pres">
      <dgm:prSet presAssocID="{3C9D17E9-EF4B-4767-AD2F-DD4B4E2FF0F3}" presName="hierChild3" presStyleCnt="0"/>
      <dgm:spPr/>
    </dgm:pt>
    <dgm:pt modelId="{0652D005-C548-45F9-B43F-75EAE5D92843}" type="pres">
      <dgm:prSet presAssocID="{88EC1A98-DB39-474B-B1BE-0AA9A3E6564E}" presName="Name17" presStyleLbl="parChTrans1D3" presStyleIdx="2" presStyleCnt="3"/>
      <dgm:spPr/>
      <dgm:t>
        <a:bodyPr/>
        <a:lstStyle/>
        <a:p>
          <a:endParaRPr lang="en-US"/>
        </a:p>
      </dgm:t>
    </dgm:pt>
    <dgm:pt modelId="{93E35004-B379-4FBB-82C8-057E56821310}" type="pres">
      <dgm:prSet presAssocID="{B0669E30-BFAD-46F3-B330-DA6C8127E8B2}" presName="hierRoot3" presStyleCnt="0"/>
      <dgm:spPr/>
    </dgm:pt>
    <dgm:pt modelId="{76BAC1FB-9231-4729-A922-75649A163688}" type="pres">
      <dgm:prSet presAssocID="{B0669E30-BFAD-46F3-B330-DA6C8127E8B2}" presName="composite3" presStyleCnt="0"/>
      <dgm:spPr/>
    </dgm:pt>
    <dgm:pt modelId="{30E68919-2CE7-4E53-A056-570967B6145F}" type="pres">
      <dgm:prSet presAssocID="{B0669E30-BFAD-46F3-B330-DA6C8127E8B2}" presName="background3" presStyleLbl="node3" presStyleIdx="2" presStyleCnt="3"/>
      <dgm:spPr/>
    </dgm:pt>
    <dgm:pt modelId="{ECCE83BA-360C-43B4-A76B-99823EB45EBF}" type="pres">
      <dgm:prSet presAssocID="{B0669E30-BFAD-46F3-B330-DA6C8127E8B2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BE9215-1974-4DE0-B26D-1AC9C8AAE03D}" type="pres">
      <dgm:prSet presAssocID="{B0669E30-BFAD-46F3-B330-DA6C8127E8B2}" presName="hierChild4" presStyleCnt="0"/>
      <dgm:spPr/>
    </dgm:pt>
  </dgm:ptLst>
  <dgm:cxnLst>
    <dgm:cxn modelId="{76E42A78-D3D5-4E0B-B98E-C4B9C86D8878}" srcId="{3BAE0BC9-9AE4-45DB-A7F3-2B6C87F43199}" destId="{3C9D17E9-EF4B-4767-AD2F-DD4B4E2FF0F3}" srcOrd="1" destOrd="0" parTransId="{0005F4DE-E71C-4EBE-8356-A94527BC3096}" sibTransId="{6871F39A-CE7D-457E-B727-457B1F7D900A}"/>
    <dgm:cxn modelId="{F3611758-71CC-460B-B58E-A4F7660B4D0A}" type="presOf" srcId="{913FEE56-E2FA-4683-A16F-4366ADC7E745}" destId="{5829A001-01DE-4385-A08E-63481B008660}" srcOrd="0" destOrd="0" presId="urn:microsoft.com/office/officeart/2005/8/layout/hierarchy1"/>
    <dgm:cxn modelId="{39CD0096-5E0D-424C-ADA5-00DEEDF88BA1}" type="presOf" srcId="{3C9D17E9-EF4B-4767-AD2F-DD4B4E2FF0F3}" destId="{2B0DC8F2-05C3-4A2E-880F-6FEFB3CAF4C7}" srcOrd="0" destOrd="0" presId="urn:microsoft.com/office/officeart/2005/8/layout/hierarchy1"/>
    <dgm:cxn modelId="{EF1DAA0C-F0CD-49DE-9C3C-615029A1CD0A}" srcId="{3C9D17E9-EF4B-4767-AD2F-DD4B4E2FF0F3}" destId="{B0669E30-BFAD-46F3-B330-DA6C8127E8B2}" srcOrd="0" destOrd="0" parTransId="{88EC1A98-DB39-474B-B1BE-0AA9A3E6564E}" sibTransId="{516D53BA-A026-4F7E-AA6F-EF49DB9579DA}"/>
    <dgm:cxn modelId="{1FD48731-3B19-49AC-82F3-E4EABBA2A1D3}" type="presOf" srcId="{3BAE0BC9-9AE4-45DB-A7F3-2B6C87F43199}" destId="{275645AD-AC4E-4401-B8F8-49647367CB38}" srcOrd="0" destOrd="0" presId="urn:microsoft.com/office/officeart/2005/8/layout/hierarchy1"/>
    <dgm:cxn modelId="{04E32D63-DBB0-4D31-A3C7-6C4B8F207B72}" type="presOf" srcId="{0005F4DE-E71C-4EBE-8356-A94527BC3096}" destId="{80FB6560-5BCF-451D-B708-CE931AB7B0E2}" srcOrd="0" destOrd="0" presId="urn:microsoft.com/office/officeart/2005/8/layout/hierarchy1"/>
    <dgm:cxn modelId="{3BFFA7A9-2119-43E4-9633-81323FD45C92}" type="presOf" srcId="{88EC1A98-DB39-474B-B1BE-0AA9A3E6564E}" destId="{0652D005-C548-45F9-B43F-75EAE5D92843}" srcOrd="0" destOrd="0" presId="urn:microsoft.com/office/officeart/2005/8/layout/hierarchy1"/>
    <dgm:cxn modelId="{FD9713F9-773A-4B88-BF51-03E32A6358C5}" type="presOf" srcId="{0E811DC2-EC5D-44A2-8263-CB21A9318071}" destId="{153E6EF5-5D42-4C22-A1F7-D839F4AAD856}" srcOrd="0" destOrd="0" presId="urn:microsoft.com/office/officeart/2005/8/layout/hierarchy1"/>
    <dgm:cxn modelId="{943C101E-72F3-4C7B-97CA-BC7E4472D0FE}" type="presOf" srcId="{D32EA957-9111-467A-8E45-AF4989DFAFEC}" destId="{816EC6DB-97D0-4EB9-A46F-35E5B5C48DD0}" srcOrd="0" destOrd="0" presId="urn:microsoft.com/office/officeart/2005/8/layout/hierarchy1"/>
    <dgm:cxn modelId="{6F9F24D3-4C96-41CD-B333-2759F2ED6B91}" srcId="{D32EA957-9111-467A-8E45-AF4989DFAFEC}" destId="{DBC5B93D-CCAD-4D9E-A9BE-2229D7B20415}" srcOrd="1" destOrd="0" parTransId="{6422CCE8-9FDC-488E-9EFD-5299DF2FB2AB}" sibTransId="{5F7B8323-5CFD-4F6C-8E6C-7BB2E054BA13}"/>
    <dgm:cxn modelId="{778C8F1E-0BF5-4834-81E4-DB0A0A9F00F8}" srcId="{D32EA957-9111-467A-8E45-AF4989DFAFEC}" destId="{578F75EC-910A-465F-9496-8C14B231A58D}" srcOrd="0" destOrd="0" parTransId="{313182B2-C599-4796-A3D8-4EE84F26341A}" sibTransId="{F8E510B5-AE5E-471B-8C75-6284C6B10D54}"/>
    <dgm:cxn modelId="{EE2A518B-0BCD-41FB-9C74-8920B56ED8CB}" type="presOf" srcId="{313182B2-C599-4796-A3D8-4EE84F26341A}" destId="{B2F8457B-0E29-48D5-9D03-6F33CE1F151A}" srcOrd="0" destOrd="0" presId="urn:microsoft.com/office/officeart/2005/8/layout/hierarchy1"/>
    <dgm:cxn modelId="{87C2C7AF-7EF0-404C-8B3B-E5B86404614E}" type="presOf" srcId="{DBC5B93D-CCAD-4D9E-A9BE-2229D7B20415}" destId="{063D51C4-31EE-4F75-B225-BD4AF01EFD0C}" srcOrd="0" destOrd="0" presId="urn:microsoft.com/office/officeart/2005/8/layout/hierarchy1"/>
    <dgm:cxn modelId="{485BCB11-2F2F-463A-A3C6-1E87894B1B1D}" srcId="{3BAE0BC9-9AE4-45DB-A7F3-2B6C87F43199}" destId="{D32EA957-9111-467A-8E45-AF4989DFAFEC}" srcOrd="0" destOrd="0" parTransId="{913FEE56-E2FA-4683-A16F-4366ADC7E745}" sibTransId="{6A18455F-BD3A-4ADD-9466-70F4E033BF7D}"/>
    <dgm:cxn modelId="{390EDE6B-EBFF-4094-AAC5-5DAA474C0520}" srcId="{0E811DC2-EC5D-44A2-8263-CB21A9318071}" destId="{3BAE0BC9-9AE4-45DB-A7F3-2B6C87F43199}" srcOrd="0" destOrd="0" parTransId="{37F1DF20-9A49-472C-A42B-216EF367A9E8}" sibTransId="{52D665FC-CDFB-44BC-A76B-65A23C59376F}"/>
    <dgm:cxn modelId="{620EE6E6-57C2-4573-9B7D-1C9B16FBBEF4}" type="presOf" srcId="{578F75EC-910A-465F-9496-8C14B231A58D}" destId="{D6B063CB-395D-43A8-81FB-4B7C68455CB7}" srcOrd="0" destOrd="0" presId="urn:microsoft.com/office/officeart/2005/8/layout/hierarchy1"/>
    <dgm:cxn modelId="{98E24E09-49DC-45CB-95EA-ABEB1D3B29B5}" type="presOf" srcId="{6422CCE8-9FDC-488E-9EFD-5299DF2FB2AB}" destId="{D963950F-49F3-447D-AE1F-B08E8D92270B}" srcOrd="0" destOrd="0" presId="urn:microsoft.com/office/officeart/2005/8/layout/hierarchy1"/>
    <dgm:cxn modelId="{DE091244-D42B-49BF-8043-B8C05983D7FF}" type="presOf" srcId="{B0669E30-BFAD-46F3-B330-DA6C8127E8B2}" destId="{ECCE83BA-360C-43B4-A76B-99823EB45EBF}" srcOrd="0" destOrd="0" presId="urn:microsoft.com/office/officeart/2005/8/layout/hierarchy1"/>
    <dgm:cxn modelId="{A8DA3B69-7CBA-4345-8D2E-A606CF2D9E56}" type="presParOf" srcId="{153E6EF5-5D42-4C22-A1F7-D839F4AAD856}" destId="{3429A83E-F15A-4E3E-9DDD-9528DC337F09}" srcOrd="0" destOrd="0" presId="urn:microsoft.com/office/officeart/2005/8/layout/hierarchy1"/>
    <dgm:cxn modelId="{B218881D-76FA-4DFA-8F31-3F7FF3FCBB80}" type="presParOf" srcId="{3429A83E-F15A-4E3E-9DDD-9528DC337F09}" destId="{B9ECD913-312A-4346-9DE9-23263AD9E7CE}" srcOrd="0" destOrd="0" presId="urn:microsoft.com/office/officeart/2005/8/layout/hierarchy1"/>
    <dgm:cxn modelId="{16334B2F-AA88-4F71-B36D-A7FA80201B86}" type="presParOf" srcId="{B9ECD913-312A-4346-9DE9-23263AD9E7CE}" destId="{97405B39-C422-4024-8DCC-8B61CA6F7F31}" srcOrd="0" destOrd="0" presId="urn:microsoft.com/office/officeart/2005/8/layout/hierarchy1"/>
    <dgm:cxn modelId="{D837C0FF-3805-4E88-86BE-C3987A2CED21}" type="presParOf" srcId="{B9ECD913-312A-4346-9DE9-23263AD9E7CE}" destId="{275645AD-AC4E-4401-B8F8-49647367CB38}" srcOrd="1" destOrd="0" presId="urn:microsoft.com/office/officeart/2005/8/layout/hierarchy1"/>
    <dgm:cxn modelId="{01D6E549-BDED-4628-8599-6A664396A5F9}" type="presParOf" srcId="{3429A83E-F15A-4E3E-9DDD-9528DC337F09}" destId="{1FE9D659-3A29-459B-A6B8-57363CE6F2FA}" srcOrd="1" destOrd="0" presId="urn:microsoft.com/office/officeart/2005/8/layout/hierarchy1"/>
    <dgm:cxn modelId="{D159806F-E892-4211-A566-9FC9BCB28FEC}" type="presParOf" srcId="{1FE9D659-3A29-459B-A6B8-57363CE6F2FA}" destId="{5829A001-01DE-4385-A08E-63481B008660}" srcOrd="0" destOrd="0" presId="urn:microsoft.com/office/officeart/2005/8/layout/hierarchy1"/>
    <dgm:cxn modelId="{20763F14-5B8B-4BE9-A0DA-4A260C03F254}" type="presParOf" srcId="{1FE9D659-3A29-459B-A6B8-57363CE6F2FA}" destId="{7C2C2A82-05CA-4B8D-B22D-0FE19439AD31}" srcOrd="1" destOrd="0" presId="urn:microsoft.com/office/officeart/2005/8/layout/hierarchy1"/>
    <dgm:cxn modelId="{13705C33-9DE3-402A-9C42-D4E261E9B496}" type="presParOf" srcId="{7C2C2A82-05CA-4B8D-B22D-0FE19439AD31}" destId="{A41A6667-455C-4589-B8A7-8D9A68CB6FCA}" srcOrd="0" destOrd="0" presId="urn:microsoft.com/office/officeart/2005/8/layout/hierarchy1"/>
    <dgm:cxn modelId="{C872687B-BFE5-4530-A1DD-22FF25A7C79E}" type="presParOf" srcId="{A41A6667-455C-4589-B8A7-8D9A68CB6FCA}" destId="{A26201EE-5766-4AAB-A7D4-B1730A7A9822}" srcOrd="0" destOrd="0" presId="urn:microsoft.com/office/officeart/2005/8/layout/hierarchy1"/>
    <dgm:cxn modelId="{C60463E4-3E19-4EC0-8809-5E3063768A3D}" type="presParOf" srcId="{A41A6667-455C-4589-B8A7-8D9A68CB6FCA}" destId="{816EC6DB-97D0-4EB9-A46F-35E5B5C48DD0}" srcOrd="1" destOrd="0" presId="urn:microsoft.com/office/officeart/2005/8/layout/hierarchy1"/>
    <dgm:cxn modelId="{044F184D-7091-48FA-A10F-93EACF51F0A0}" type="presParOf" srcId="{7C2C2A82-05CA-4B8D-B22D-0FE19439AD31}" destId="{2D9B1E76-2E58-43B7-8FC5-623B58EFAD4B}" srcOrd="1" destOrd="0" presId="urn:microsoft.com/office/officeart/2005/8/layout/hierarchy1"/>
    <dgm:cxn modelId="{7C8D4189-6E84-4929-8875-02878AB5EAF9}" type="presParOf" srcId="{2D9B1E76-2E58-43B7-8FC5-623B58EFAD4B}" destId="{B2F8457B-0E29-48D5-9D03-6F33CE1F151A}" srcOrd="0" destOrd="0" presId="urn:microsoft.com/office/officeart/2005/8/layout/hierarchy1"/>
    <dgm:cxn modelId="{C3AFCED1-F8ED-4D4B-9DD6-D22CC06A5CF1}" type="presParOf" srcId="{2D9B1E76-2E58-43B7-8FC5-623B58EFAD4B}" destId="{11662583-4984-4E21-B060-A17D4E7B4D30}" srcOrd="1" destOrd="0" presId="urn:microsoft.com/office/officeart/2005/8/layout/hierarchy1"/>
    <dgm:cxn modelId="{FEA09B00-EFD0-4D1A-8453-83C1B683C905}" type="presParOf" srcId="{11662583-4984-4E21-B060-A17D4E7B4D30}" destId="{0CA7A22A-1472-447D-A0CB-D7003C077C57}" srcOrd="0" destOrd="0" presId="urn:microsoft.com/office/officeart/2005/8/layout/hierarchy1"/>
    <dgm:cxn modelId="{6C86D78A-9FD8-419E-860C-9DFFAA6D8732}" type="presParOf" srcId="{0CA7A22A-1472-447D-A0CB-D7003C077C57}" destId="{CF9CAFA9-F9CC-4AC8-A2CC-A95ADBA0C5C2}" srcOrd="0" destOrd="0" presId="urn:microsoft.com/office/officeart/2005/8/layout/hierarchy1"/>
    <dgm:cxn modelId="{D56A6308-D064-4F51-8031-938D0B3A4299}" type="presParOf" srcId="{0CA7A22A-1472-447D-A0CB-D7003C077C57}" destId="{D6B063CB-395D-43A8-81FB-4B7C68455CB7}" srcOrd="1" destOrd="0" presId="urn:microsoft.com/office/officeart/2005/8/layout/hierarchy1"/>
    <dgm:cxn modelId="{286F73D0-D568-4B21-8723-6C4D30F3F893}" type="presParOf" srcId="{11662583-4984-4E21-B060-A17D4E7B4D30}" destId="{0CF391E8-AA15-4F4E-A2A2-B2453E1F1285}" srcOrd="1" destOrd="0" presId="urn:microsoft.com/office/officeart/2005/8/layout/hierarchy1"/>
    <dgm:cxn modelId="{9E50B803-8DE5-4AF1-A0A5-FC782A16F7D3}" type="presParOf" srcId="{2D9B1E76-2E58-43B7-8FC5-623B58EFAD4B}" destId="{D963950F-49F3-447D-AE1F-B08E8D92270B}" srcOrd="2" destOrd="0" presId="urn:microsoft.com/office/officeart/2005/8/layout/hierarchy1"/>
    <dgm:cxn modelId="{4963206E-C7B7-4228-BAB8-BD177A85F766}" type="presParOf" srcId="{2D9B1E76-2E58-43B7-8FC5-623B58EFAD4B}" destId="{E639F5C6-F08C-4D63-B12B-523F153EB325}" srcOrd="3" destOrd="0" presId="urn:microsoft.com/office/officeart/2005/8/layout/hierarchy1"/>
    <dgm:cxn modelId="{1B5968F6-4395-4DBC-9E08-90BE5AA2426C}" type="presParOf" srcId="{E639F5C6-F08C-4D63-B12B-523F153EB325}" destId="{B786C7AC-0B59-4E03-8D4B-A092B3AE52CE}" srcOrd="0" destOrd="0" presId="urn:microsoft.com/office/officeart/2005/8/layout/hierarchy1"/>
    <dgm:cxn modelId="{59F21E1B-AA54-4C89-8797-C02261380F23}" type="presParOf" srcId="{B786C7AC-0B59-4E03-8D4B-A092B3AE52CE}" destId="{DFA4F1CB-A39D-47D2-9D08-59199B50F20B}" srcOrd="0" destOrd="0" presId="urn:microsoft.com/office/officeart/2005/8/layout/hierarchy1"/>
    <dgm:cxn modelId="{EA0A1145-E8F3-431A-93A3-E2E12AE07D45}" type="presParOf" srcId="{B786C7AC-0B59-4E03-8D4B-A092B3AE52CE}" destId="{063D51C4-31EE-4F75-B225-BD4AF01EFD0C}" srcOrd="1" destOrd="0" presId="urn:microsoft.com/office/officeart/2005/8/layout/hierarchy1"/>
    <dgm:cxn modelId="{CC3CE7A0-29A0-4995-9373-08BA872A9444}" type="presParOf" srcId="{E639F5C6-F08C-4D63-B12B-523F153EB325}" destId="{D7BC12E9-DE61-4DEA-BA52-964D08679292}" srcOrd="1" destOrd="0" presId="urn:microsoft.com/office/officeart/2005/8/layout/hierarchy1"/>
    <dgm:cxn modelId="{6129A73A-7F8D-448E-B5F1-06A61A3FCF91}" type="presParOf" srcId="{1FE9D659-3A29-459B-A6B8-57363CE6F2FA}" destId="{80FB6560-5BCF-451D-B708-CE931AB7B0E2}" srcOrd="2" destOrd="0" presId="urn:microsoft.com/office/officeart/2005/8/layout/hierarchy1"/>
    <dgm:cxn modelId="{B25FF43F-841C-4BE4-BE7F-243EACBCEAA3}" type="presParOf" srcId="{1FE9D659-3A29-459B-A6B8-57363CE6F2FA}" destId="{2001B12E-4A5C-46C4-85B7-9D25E11AF8BE}" srcOrd="3" destOrd="0" presId="urn:microsoft.com/office/officeart/2005/8/layout/hierarchy1"/>
    <dgm:cxn modelId="{6A7D3324-F967-4D93-8AD3-9674389A3624}" type="presParOf" srcId="{2001B12E-4A5C-46C4-85B7-9D25E11AF8BE}" destId="{CB3478E4-49C4-49F1-AC17-B2302F9617C6}" srcOrd="0" destOrd="0" presId="urn:microsoft.com/office/officeart/2005/8/layout/hierarchy1"/>
    <dgm:cxn modelId="{73909D0B-E9F9-4D1D-BF6D-54BB89E8A163}" type="presParOf" srcId="{CB3478E4-49C4-49F1-AC17-B2302F9617C6}" destId="{176C3EFD-03ED-4CDC-BA47-13E225F027BE}" srcOrd="0" destOrd="0" presId="urn:microsoft.com/office/officeart/2005/8/layout/hierarchy1"/>
    <dgm:cxn modelId="{867514C6-7D01-4384-A95B-9F78DA63B10B}" type="presParOf" srcId="{CB3478E4-49C4-49F1-AC17-B2302F9617C6}" destId="{2B0DC8F2-05C3-4A2E-880F-6FEFB3CAF4C7}" srcOrd="1" destOrd="0" presId="urn:microsoft.com/office/officeart/2005/8/layout/hierarchy1"/>
    <dgm:cxn modelId="{4CEF816D-113D-4675-A913-28BF90207DF9}" type="presParOf" srcId="{2001B12E-4A5C-46C4-85B7-9D25E11AF8BE}" destId="{824D674B-A976-4D39-9C9A-8D2642EAF71A}" srcOrd="1" destOrd="0" presId="urn:microsoft.com/office/officeart/2005/8/layout/hierarchy1"/>
    <dgm:cxn modelId="{5D23B714-687D-427B-A51A-D95AF5A244B9}" type="presParOf" srcId="{824D674B-A976-4D39-9C9A-8D2642EAF71A}" destId="{0652D005-C548-45F9-B43F-75EAE5D92843}" srcOrd="0" destOrd="0" presId="urn:microsoft.com/office/officeart/2005/8/layout/hierarchy1"/>
    <dgm:cxn modelId="{80114031-E740-4777-BE10-A00324A7655E}" type="presParOf" srcId="{824D674B-A976-4D39-9C9A-8D2642EAF71A}" destId="{93E35004-B379-4FBB-82C8-057E56821310}" srcOrd="1" destOrd="0" presId="urn:microsoft.com/office/officeart/2005/8/layout/hierarchy1"/>
    <dgm:cxn modelId="{4A288FD1-8C10-4662-82DE-4705B95B7BC0}" type="presParOf" srcId="{93E35004-B379-4FBB-82C8-057E56821310}" destId="{76BAC1FB-9231-4729-A922-75649A163688}" srcOrd="0" destOrd="0" presId="urn:microsoft.com/office/officeart/2005/8/layout/hierarchy1"/>
    <dgm:cxn modelId="{51776588-1BB9-4E8B-8276-D85F0707E1F8}" type="presParOf" srcId="{76BAC1FB-9231-4729-A922-75649A163688}" destId="{30E68919-2CE7-4E53-A056-570967B6145F}" srcOrd="0" destOrd="0" presId="urn:microsoft.com/office/officeart/2005/8/layout/hierarchy1"/>
    <dgm:cxn modelId="{533F37D5-B1E2-454F-9F8B-2C4F751406AB}" type="presParOf" srcId="{76BAC1FB-9231-4729-A922-75649A163688}" destId="{ECCE83BA-360C-43B4-A76B-99823EB45EBF}" srcOrd="1" destOrd="0" presId="urn:microsoft.com/office/officeart/2005/8/layout/hierarchy1"/>
    <dgm:cxn modelId="{BAD52698-9842-4253-94F9-8A3B623E7636}" type="presParOf" srcId="{93E35004-B379-4FBB-82C8-057E56821310}" destId="{41BE9215-1974-4DE0-B26D-1AC9C8AAE03D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9B9D01-6503-4E9A-84D4-F74D335A331E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E9CFE0-F86A-48CC-A151-3C18B5CE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ABBEF43-06F8-4B18-B40B-1D41764498A0}" type="datetime1">
              <a:rPr lang="en-US" smtClean="0"/>
              <a:pPr/>
              <a:t>9/11/2019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A3AE013-FCD9-48A5-AC3D-D5F99AB834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6F8DC-04A8-4CEE-8FB7-3F22C1563523}" type="datetime1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3AE013-FCD9-48A5-AC3D-D5F99AB834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6B38E4-D65E-48BE-A3BC-DBC4B058B32A}" type="datetime1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3AE013-FCD9-48A5-AC3D-D5F99AB834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C319BF-2989-4DB6-93DA-EA37EF5EEA14}" type="datetime1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3AE013-FCD9-48A5-AC3D-D5F99AB834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045BE6-EA6C-4305-B721-970CBA6B50C7}" type="datetime1">
              <a:rPr lang="en-US" smtClean="0"/>
              <a:pPr/>
              <a:t>9/11/2019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3AE013-FCD9-48A5-AC3D-D5F99AB834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46F943-7EE9-45B8-A4C0-D7F95AAA8786}" type="datetime1">
              <a:rPr lang="en-US" smtClean="0"/>
              <a:pPr/>
              <a:t>9/11/2019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3AE013-FCD9-48A5-AC3D-D5F99AB834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4DFDA6-2D08-46A8-AD53-A5FDE0960CFF}" type="datetime1">
              <a:rPr lang="en-US" smtClean="0"/>
              <a:pPr/>
              <a:t>9/11/2019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3AE013-FCD9-48A5-AC3D-D5F99AB834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0BDE20F-38FF-48B3-9636-6E8A26029CBA}" type="datetime1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3AE013-FCD9-48A5-AC3D-D5F99AB834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7077C1-DD3D-49A4-ADF3-3475CF865D13}" type="datetime1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A3AE013-FCD9-48A5-AC3D-D5F99AB834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1BE8B6-C7FC-4756-B21A-71D954A566D5}" type="datetime1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3AE013-FCD9-48A5-AC3D-D5F99AB834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FC5167-2C17-4386-9C1A-0E18EE8FDD85}" type="datetime1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3AE013-FCD9-48A5-AC3D-D5F99AB834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F1B4799-1695-4DF3-A0D1-B72B01B18A3A}" type="datetime1">
              <a:rPr lang="en-US" smtClean="0"/>
              <a:pPr/>
              <a:t>9/11/2019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A3AE013-FCD9-48A5-AC3D-D5F99AB834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Busola\Documents\AGU_Chapman_Dayside_Magnetosphere_2017\poster\Authentic_UNILAG_logo_cropp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1600200" cy="1524000"/>
          </a:xfrm>
          <a:prstGeom prst="rect">
            <a:avLst/>
          </a:prstGeom>
          <a:noFill/>
        </p:spPr>
      </p:pic>
      <p:pic>
        <p:nvPicPr>
          <p:cNvPr id="5" name="Picture 4" descr="C:\Users\HARUNISM4BUSHROHISM\Desktop\PICTURES CHRISLAND PROPOSED\Authentic Logo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 bwMode="auto">
          <a:xfrm>
            <a:off x="7239000" y="304800"/>
            <a:ext cx="1600200" cy="1524000"/>
          </a:xfrm>
          <a:prstGeom prst="rect">
            <a:avLst/>
          </a:prstGeom>
          <a:noFill/>
          <a:extLst>
            <a:ext uri="{909E8E84-426E-40DD-AFC4-6F175D3DCCD1}">
              <a14:hiddenFill xmlns:lc="http://schemas.openxmlformats.org/drawingml/2006/lockedCanvas" xmlns:pic="http://schemas.openxmlformats.org/drawingml/2006/picture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828800" y="600670"/>
            <a:ext cx="5410200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5943600" algn="r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International Colloquium on Equatorial and Low Latitude Ionosphere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5943600" algn="r"/>
              </a:tabLst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UI" pitchFamily="34" charset="0"/>
              <a:ea typeface="Calibri" pitchFamily="34" charset="0"/>
              <a:cs typeface="Segoe U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5943600" algn="r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cs typeface="Segoe UI" pitchFamily="34" charset="0"/>
              </a:rPr>
              <a:t>9</a:t>
            </a:r>
            <a:r>
              <a:rPr kumimoji="0" lang="en-US" sz="2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cs typeface="Segoe UI" pitchFamily="34" charset="0"/>
              </a:rPr>
              <a:t>th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cs typeface="Segoe UI" pitchFamily="34" charset="0"/>
              </a:rPr>
              <a:t>-13</a:t>
            </a:r>
            <a:r>
              <a:rPr kumimoji="0" lang="en-US" sz="2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cs typeface="Segoe UI" pitchFamily="34" charset="0"/>
              </a:rPr>
              <a:t>th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cs typeface="Segoe UI" pitchFamily="34" charset="0"/>
              </a:rPr>
              <a:t> September, 2019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5943600" algn="r"/>
              </a:tabLst>
            </a:pPr>
            <a:r>
              <a:rPr lang="en-US" sz="2000" b="1" baseline="0" dirty="0" smtClean="0">
                <a:latin typeface="Segoe UI" pitchFamily="34" charset="0"/>
                <a:cs typeface="Segoe UI" pitchFamily="34" charset="0"/>
              </a:rPr>
              <a:t>University</a:t>
            </a:r>
            <a:r>
              <a:rPr lang="en-US" sz="2000" b="1" dirty="0" smtClean="0">
                <a:latin typeface="Segoe UI" pitchFamily="34" charset="0"/>
                <a:cs typeface="Segoe UI" pitchFamily="34" charset="0"/>
              </a:rPr>
              <a:t> of Lagos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5943600" algn="r"/>
              </a:tabLst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52400" y="2362200"/>
            <a:ext cx="8763000" cy="1370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7916" rIns="0" bIns="152352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latin typeface="Segoe UI" pitchFamily="34" charset="0"/>
                <a:cs typeface="Segoe UI" pitchFamily="34" charset="0"/>
              </a:rPr>
              <a:t>Variability of </a:t>
            </a:r>
            <a:r>
              <a:rPr lang="en-US" sz="2400" b="1" dirty="0" err="1" smtClean="0">
                <a:latin typeface="Segoe UI" pitchFamily="34" charset="0"/>
                <a:cs typeface="Segoe UI" pitchFamily="34" charset="0"/>
              </a:rPr>
              <a:t>ionospheric</a:t>
            </a:r>
            <a:r>
              <a:rPr lang="en-US" sz="2400" b="1" dirty="0" smtClean="0">
                <a:latin typeface="Segoe UI" pitchFamily="34" charset="0"/>
                <a:cs typeface="Segoe UI" pitchFamily="34" charset="0"/>
              </a:rPr>
              <a:t> irregularities over the longitudinal sectors of African equatorial/low latitude region during the St. Patrick’s Day storm of 17 March 2013</a:t>
            </a:r>
            <a:endParaRPr lang="en-US" sz="2400" b="1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388620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P. O. Amaechi</a:t>
            </a:r>
            <a:r>
              <a:rPr kumimoji="0" lang="en-US" sz="2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1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, E. O. Oyeyemi</a:t>
            </a:r>
            <a:r>
              <a:rPr kumimoji="0" lang="en-US" sz="2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2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, A. O. Akala</a:t>
            </a:r>
            <a:r>
              <a:rPr kumimoji="0" lang="en-US" sz="2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2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1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Chrisland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University,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Owode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, Abeokuta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2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University of Lagos,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Yaba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, Lagos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(paoloobiaks@yahoo.fr)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E013-FCD9-48A5-AC3D-D5F99AB8349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7696200" cy="3200400"/>
          </a:xfrm>
        </p:spPr>
        <p:txBody>
          <a:bodyPr/>
          <a:lstStyle/>
          <a:p>
            <a:r>
              <a:rPr lang="en-US" sz="2400" dirty="0" smtClean="0"/>
              <a:t>Background of the study</a:t>
            </a:r>
          </a:p>
          <a:p>
            <a:r>
              <a:rPr lang="en-US" sz="2400" dirty="0" smtClean="0"/>
              <a:t>Data and Method of Analysis</a:t>
            </a:r>
          </a:p>
          <a:p>
            <a:r>
              <a:rPr lang="en-US" sz="2400" dirty="0" smtClean="0"/>
              <a:t>Event analysis and discussion</a:t>
            </a:r>
          </a:p>
          <a:p>
            <a:r>
              <a:rPr lang="en-US" sz="2400" dirty="0" smtClean="0"/>
              <a:t>Summary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E013-FCD9-48A5-AC3D-D5F99AB8349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85800" y="457200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OVERVIEW OF THE PRESENTATION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013325"/>
          </a:xfrm>
        </p:spPr>
        <p:txBody>
          <a:bodyPr>
            <a:normAutofit fontScale="92500" lnSpcReduction="10000"/>
          </a:bodyPr>
          <a:lstStyle/>
          <a:p>
            <a:r>
              <a:rPr lang="en-US" sz="2600" b="1" dirty="0" smtClean="0">
                <a:solidFill>
                  <a:srgbClr val="7030A0"/>
                </a:solidFill>
              </a:rPr>
              <a:t>The Ionosphere:</a:t>
            </a:r>
          </a:p>
          <a:p>
            <a:pPr>
              <a:buNone/>
            </a:pPr>
            <a:r>
              <a:rPr lang="en-US" sz="2400" dirty="0" smtClean="0"/>
              <a:t>		Ionized part of the Earth atmosphere.</a:t>
            </a:r>
          </a:p>
          <a:p>
            <a:pPr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400" dirty="0" smtClean="0"/>
              <a:t>		Affects radio signal by virtue of its electrons.</a:t>
            </a:r>
          </a:p>
          <a:p>
            <a:pPr lvl="2"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7030A0"/>
                </a:solidFill>
              </a:rPr>
              <a:t>Quiet ionosphere</a:t>
            </a:r>
          </a:p>
          <a:p>
            <a:pPr>
              <a:buNone/>
            </a:pPr>
            <a:r>
              <a:rPr lang="en-US" sz="2400" dirty="0" smtClean="0"/>
              <a:t>		signal group delays and carrier advance    </a:t>
            </a:r>
          </a:p>
          <a:p>
            <a:pPr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400" dirty="0" smtClean="0"/>
              <a:t>	 	(variation in refractive index of the ionosphere).</a:t>
            </a:r>
            <a:endParaRPr lang="en-US" sz="2400" b="1" dirty="0" smtClean="0"/>
          </a:p>
          <a:p>
            <a:pPr lvl="2">
              <a:buNone/>
            </a:pPr>
            <a:endParaRPr lang="en-US" sz="1800" b="1" dirty="0" smtClean="0">
              <a:solidFill>
                <a:srgbClr val="7030A0"/>
              </a:solidFill>
            </a:endParaRPr>
          </a:p>
          <a:p>
            <a:pPr lvl="2">
              <a:buFont typeface="Wingdings" pitchFamily="2" charset="2"/>
              <a:buChar char="v"/>
            </a:pPr>
            <a:r>
              <a:rPr lang="en-US" sz="2400" dirty="0" smtClean="0"/>
              <a:t>	</a:t>
            </a:r>
            <a:r>
              <a:rPr lang="en-US" sz="2400" b="1" dirty="0" smtClean="0">
                <a:solidFill>
                  <a:srgbClr val="7030A0"/>
                </a:solidFill>
              </a:rPr>
              <a:t>Turbulent ionosphere</a:t>
            </a:r>
          </a:p>
          <a:p>
            <a:pPr>
              <a:buNone/>
            </a:pPr>
            <a:r>
              <a:rPr lang="en-US" sz="2400" b="1" dirty="0" smtClean="0"/>
              <a:t>		</a:t>
            </a:r>
            <a:r>
              <a:rPr lang="en-US" sz="2400" dirty="0" smtClean="0"/>
              <a:t>Presence of irregularities.</a:t>
            </a:r>
          </a:p>
          <a:p>
            <a:pPr>
              <a:buNone/>
            </a:pPr>
            <a:r>
              <a:rPr lang="en-US" sz="2400" dirty="0" smtClean="0"/>
              <a:t>		Diffraction of signals occurs.</a:t>
            </a:r>
          </a:p>
          <a:p>
            <a:pPr>
              <a:buNone/>
            </a:pPr>
            <a:r>
              <a:rPr lang="en-US" sz="2400" dirty="0" smtClean="0"/>
              <a:t>		Severe effect imposed on the signals (scintillations).</a:t>
            </a:r>
          </a:p>
          <a:p>
            <a:pPr lvl="1">
              <a:buNone/>
            </a:pPr>
            <a:r>
              <a:rPr lang="en-US" sz="2400" dirty="0" smtClean="0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E013-FCD9-48A5-AC3D-D5F99AB8349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04800" y="2286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Background</a:t>
            </a:r>
            <a:r>
              <a:rPr kumimoji="0" lang="en-US" sz="3200" b="0" i="0" u="none" strike="noStrike" kern="1200" cap="all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of the study</a:t>
            </a:r>
            <a:endParaRPr kumimoji="0" lang="en-US" sz="3200" b="0" i="0" u="none" strike="noStrike" kern="1200" cap="all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686800" cy="531812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E013-FCD9-48A5-AC3D-D5F99AB83491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5" name="Diagram 4"/>
          <p:cNvGraphicFramePr/>
          <p:nvPr/>
        </p:nvGraphicFramePr>
        <p:xfrm>
          <a:off x="1600200" y="10668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1828800" y="5181600"/>
            <a:ext cx="6019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Fig.1a:Ionospheric effect on radio signals</a:t>
            </a:r>
          </a:p>
        </p:txBody>
      </p:sp>
      <p:sp>
        <p:nvSpPr>
          <p:cNvPr id="7" name="Rectangle 6"/>
          <p:cNvSpPr/>
          <p:nvPr/>
        </p:nvSpPr>
        <p:spPr>
          <a:xfrm>
            <a:off x="381000" y="381000"/>
            <a:ext cx="1511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Background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33400"/>
            <a:ext cx="8686800" cy="5943600"/>
          </a:xfrm>
        </p:spPr>
        <p:txBody>
          <a:bodyPr>
            <a:normAutofit/>
          </a:bodyPr>
          <a:lstStyle/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E013-FCD9-48A5-AC3D-D5F99AB83491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/>
          <a:srcRect r="6409" b="20426"/>
          <a:stretch>
            <a:fillRect/>
          </a:stretch>
        </p:blipFill>
        <p:spPr bwMode="auto">
          <a:xfrm>
            <a:off x="1219200" y="2514600"/>
            <a:ext cx="6629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57200" y="609600"/>
            <a:ext cx="4800600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FF0000"/>
                </a:solidFill>
              </a:rPr>
              <a:t>Left:</a:t>
            </a:r>
          </a:p>
          <a:p>
            <a:r>
              <a:rPr lang="en-US" dirty="0" smtClean="0"/>
              <a:t>Strong horizontal gradient in TEC may </a:t>
            </a:r>
          </a:p>
          <a:p>
            <a:r>
              <a:rPr lang="en-US" dirty="0" smtClean="0"/>
              <a:t>Lead to GNSS error. </a:t>
            </a:r>
          </a:p>
          <a:p>
            <a:r>
              <a:rPr lang="en-US" dirty="0" smtClean="0"/>
              <a:t>SBAS can give misleading corrections to an aircraft. This can be dangerous during landing.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86400" y="685800"/>
            <a:ext cx="342900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FF0000"/>
                </a:solidFill>
              </a:rPr>
              <a:t>Right: </a:t>
            </a:r>
          </a:p>
          <a:p>
            <a:r>
              <a:rPr lang="en-US" dirty="0" smtClean="0"/>
              <a:t>Small </a:t>
            </a:r>
            <a:r>
              <a:rPr lang="en-US" dirty="0" err="1" smtClean="0"/>
              <a:t>ionospheric</a:t>
            </a:r>
            <a:r>
              <a:rPr lang="en-US" dirty="0" smtClean="0"/>
              <a:t> structures diffract GNSS signals causing them to fluctuate. </a:t>
            </a:r>
          </a:p>
          <a:p>
            <a:r>
              <a:rPr lang="en-US" dirty="0" smtClean="0"/>
              <a:t>Loss of lock may occur.</a:t>
            </a:r>
            <a:endParaRPr lang="en-US" dirty="0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371600" y="5791200"/>
            <a:ext cx="689663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Fig.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1b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Ionospheric effect on GNSS user (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Jakowski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et al.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2008).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228600"/>
            <a:ext cx="838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Background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473891"/>
          </a:xfrm>
        </p:spPr>
        <p:txBody>
          <a:bodyPr/>
          <a:lstStyle/>
          <a:p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E013-FCD9-48A5-AC3D-D5F99AB83491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/>
          <a:srcRect l="8556" t="16007" r="6111" b="19564"/>
          <a:stretch>
            <a:fillRect/>
          </a:stretch>
        </p:blipFill>
        <p:spPr bwMode="auto">
          <a:xfrm>
            <a:off x="609600" y="762000"/>
            <a:ext cx="493776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09600" y="48006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Fig. 2: Latitudinal regions of the ionosphere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562600" y="1066800"/>
            <a:ext cx="3276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/>
              <a:t>The equatorial region</a:t>
            </a:r>
          </a:p>
          <a:p>
            <a:pPr algn="just"/>
            <a:r>
              <a:rPr lang="en-US" sz="2000" dirty="0" smtClean="0"/>
              <a:t>(magenta lines) is the region within ±15</a:t>
            </a:r>
            <a:r>
              <a:rPr lang="en-US" sz="2000" baseline="30000" dirty="0" smtClean="0"/>
              <a:t>o</a:t>
            </a:r>
            <a:r>
              <a:rPr lang="en-US" sz="2000" dirty="0" smtClean="0"/>
              <a:t> dip. </a:t>
            </a:r>
          </a:p>
          <a:p>
            <a:pPr algn="just"/>
            <a:r>
              <a:rPr lang="en-US" sz="2000" dirty="0" smtClean="0"/>
              <a:t>Red line = magnetic equator (dip = o)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5715000" y="3248561"/>
            <a:ext cx="2895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/>
              <a:t>Ionospheric effects </a:t>
            </a:r>
          </a:p>
          <a:p>
            <a:pPr algn="just"/>
            <a:r>
              <a:rPr lang="en-US" sz="2000" dirty="0" smtClean="0"/>
              <a:t>on GPS signals are pronounced over the equatorial region.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2400" y="304800"/>
            <a:ext cx="8077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Background</a:t>
            </a:r>
            <a:r>
              <a:rPr lang="en-US" sz="1600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E013-FCD9-48A5-AC3D-D5F99AB8349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African EIA Region: Variations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638800" y="1295400"/>
            <a:ext cx="3048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Noon </a:t>
            </a:r>
          </a:p>
          <a:p>
            <a:r>
              <a:rPr lang="en-US" dirty="0" smtClean="0"/>
              <a:t>4.91° to 7.36° and −9.17° to −12.62°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 Post-sunset period</a:t>
            </a:r>
          </a:p>
          <a:p>
            <a:r>
              <a:rPr lang="en-US" dirty="0" smtClean="0"/>
              <a:t>8.00° to 11.7° and −9° to −16°</a:t>
            </a:r>
          </a:p>
          <a:p>
            <a:r>
              <a:rPr lang="en-US" dirty="0" smtClean="0"/>
              <a:t> [</a:t>
            </a:r>
            <a:r>
              <a:rPr lang="en-US" dirty="0" err="1" smtClean="0"/>
              <a:t>Amaechi</a:t>
            </a:r>
            <a:r>
              <a:rPr lang="en-US" dirty="0" smtClean="0"/>
              <a:t> et al., 2018c].</a:t>
            </a:r>
            <a:endParaRPr lang="en-US" dirty="0"/>
          </a:p>
        </p:txBody>
      </p:sp>
      <p:pic>
        <p:nvPicPr>
          <p:cNvPr id="6145" name="Picture 1" descr="C:\Users\hp pc\Desktop\APC files\African EI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1194" t="6305" r="28855" b="9458"/>
          <a:stretch>
            <a:fillRect/>
          </a:stretch>
        </p:blipFill>
        <p:spPr bwMode="auto">
          <a:xfrm>
            <a:off x="1066800" y="1066800"/>
            <a:ext cx="4383063" cy="42672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533400" y="5334000"/>
            <a:ext cx="5715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Fig. 3: Variations of the African EIA region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304800" y="1219201"/>
            <a:ext cx="8686800" cy="5257799"/>
          </a:xfrm>
        </p:spPr>
        <p:txBody>
          <a:bodyPr>
            <a:normAutofit/>
          </a:bodyPr>
          <a:lstStyle/>
          <a:p>
            <a:pPr algn="just"/>
            <a:endParaRPr lang="en-US" sz="2800" dirty="0" smtClean="0"/>
          </a:p>
          <a:p>
            <a:pPr algn="just"/>
            <a:endParaRPr lang="en-US" sz="280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E013-FCD9-48A5-AC3D-D5F99AB8349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334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Background</a:t>
            </a:r>
            <a:r>
              <a:rPr lang="en-US" sz="1800" dirty="0" smtClean="0"/>
              <a:t> </a:t>
            </a:r>
            <a:endParaRPr lang="en-US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1295400" y="1828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C:\Users\hp pc\Documents\images (1)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2133600"/>
            <a:ext cx="4876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371600" y="5029200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Fig. 4: Shock wave resulting from a solar storm (www.express.co.uk)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3400" y="9906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Ionospheric effects could be drastic and unpredicted during geomagnetic storms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44958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dirty="0" smtClean="0"/>
              <a:t>This work examines variations of irregularities during the geomagnetic storm of March 2013 (The double storm of March 2013). </a:t>
            </a:r>
            <a:endParaRPr lang="en-US" sz="2400" dirty="0" smtClean="0"/>
          </a:p>
          <a:p>
            <a:pPr algn="just"/>
            <a:r>
              <a:rPr lang="en-US" sz="2400" dirty="0" smtClean="0"/>
              <a:t>Why this storm:</a:t>
            </a:r>
          </a:p>
          <a:p>
            <a:pPr algn="just"/>
            <a:r>
              <a:rPr lang="en-US" sz="2400" dirty="0" smtClean="0"/>
              <a:t>Similar features to the one of 2015 (Most intense). </a:t>
            </a:r>
            <a:r>
              <a:rPr lang="en-US" sz="2400" dirty="0" smtClean="0"/>
              <a:t>Hence opportunity for comparisons</a:t>
            </a:r>
            <a:endParaRPr lang="en-US" sz="2400" dirty="0" smtClean="0"/>
          </a:p>
          <a:p>
            <a:pPr algn="just"/>
            <a:r>
              <a:rPr lang="en-US" sz="2400" dirty="0" smtClean="0"/>
              <a:t>Least studied over the African EIA region.</a:t>
            </a:r>
          </a:p>
          <a:p>
            <a:pPr algn="just"/>
            <a:r>
              <a:rPr lang="en-US" sz="2400" dirty="0" smtClean="0"/>
              <a:t>Larger data availability to shred more light on unresolved issues such:</a:t>
            </a:r>
            <a:endParaRPr lang="en-US" sz="2400" dirty="0" smtClean="0"/>
          </a:p>
          <a:p>
            <a:pPr lvl="1" algn="just"/>
            <a:r>
              <a:rPr lang="en-US" sz="2000" dirty="0" smtClean="0">
                <a:solidFill>
                  <a:srgbClr val="FF0000"/>
                </a:solidFill>
              </a:rPr>
              <a:t>Spatial and temporal latitudinal </a:t>
            </a:r>
            <a:r>
              <a:rPr lang="en-US" sz="2000" dirty="0" err="1" smtClean="0">
                <a:solidFill>
                  <a:srgbClr val="FF0000"/>
                </a:solidFill>
              </a:rPr>
              <a:t>behaviour</a:t>
            </a:r>
            <a:r>
              <a:rPr lang="en-US" sz="2000" dirty="0" smtClean="0">
                <a:solidFill>
                  <a:srgbClr val="FF0000"/>
                </a:solidFill>
              </a:rPr>
              <a:t>.</a:t>
            </a:r>
            <a:endParaRPr lang="en-US" sz="2000" dirty="0" smtClean="0">
              <a:solidFill>
                <a:srgbClr val="FF0000"/>
              </a:solidFill>
            </a:endParaRPr>
          </a:p>
          <a:p>
            <a:pPr lvl="1" algn="just"/>
            <a:r>
              <a:rPr lang="en-US" sz="2000" dirty="0" smtClean="0">
                <a:solidFill>
                  <a:srgbClr val="FF0000"/>
                </a:solidFill>
              </a:rPr>
              <a:t>Longitudinal </a:t>
            </a:r>
            <a:r>
              <a:rPr lang="en-US" sz="2000" dirty="0" smtClean="0">
                <a:solidFill>
                  <a:srgbClr val="FF0000"/>
                </a:solidFill>
              </a:rPr>
              <a:t>asymmetries.</a:t>
            </a:r>
          </a:p>
          <a:p>
            <a:pPr lvl="1" algn="just"/>
            <a:r>
              <a:rPr lang="en-US" sz="2000" dirty="0" smtClean="0">
                <a:solidFill>
                  <a:srgbClr val="FF0000"/>
                </a:solidFill>
              </a:rPr>
              <a:t>The contribution of PPEF, DDEF, PPEF+DDEF</a:t>
            </a:r>
            <a:r>
              <a:rPr lang="en-US" sz="2000" dirty="0" smtClean="0">
                <a:solidFill>
                  <a:srgbClr val="FF0000"/>
                </a:solidFill>
              </a:rPr>
              <a:t>.</a:t>
            </a:r>
            <a:endParaRPr lang="en-US" sz="2000" dirty="0" smtClean="0">
              <a:solidFill>
                <a:srgbClr val="FF0000"/>
              </a:solidFill>
            </a:endParaRPr>
          </a:p>
          <a:p>
            <a:pPr lvl="1" algn="just">
              <a:buNone/>
            </a:pPr>
            <a:endParaRPr lang="en-US" sz="2400" dirty="0" smtClean="0"/>
          </a:p>
          <a:p>
            <a:pPr lvl="1" algn="just"/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E013-FCD9-48A5-AC3D-D5F99AB8349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Background</a:t>
            </a:r>
            <a:r>
              <a:rPr lang="en-US" sz="2000" dirty="0" smtClean="0"/>
              <a:t>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86800" cy="5257800"/>
          </a:xfrm>
        </p:spPr>
        <p:txBody>
          <a:bodyPr>
            <a:normAutofit/>
          </a:bodyPr>
          <a:lstStyle/>
          <a:p>
            <a:pPr algn="just"/>
            <a:r>
              <a:rPr lang="en-US" sz="2600" b="1" dirty="0" smtClean="0">
                <a:solidFill>
                  <a:srgbClr val="00B0F0"/>
                </a:solidFill>
              </a:rPr>
              <a:t>Data</a:t>
            </a:r>
          </a:p>
          <a:p>
            <a:pPr lvl="1" algn="just"/>
            <a:r>
              <a:rPr lang="en-US" sz="2200" dirty="0" smtClean="0"/>
              <a:t>SYM-H (monitor the disturbance).</a:t>
            </a:r>
          </a:p>
          <a:p>
            <a:pPr lvl="1" algn="just"/>
            <a:r>
              <a:rPr lang="en-US" sz="2200" dirty="0" err="1" smtClean="0"/>
              <a:t>Vx</a:t>
            </a:r>
            <a:r>
              <a:rPr lang="en-US" sz="2200" dirty="0" smtClean="0"/>
              <a:t> (Monitor solar wind conditions).</a:t>
            </a:r>
          </a:p>
          <a:p>
            <a:pPr lvl="1" algn="just"/>
            <a:r>
              <a:rPr lang="en-US" sz="2200" dirty="0" smtClean="0"/>
              <a:t>IMF </a:t>
            </a:r>
            <a:r>
              <a:rPr lang="en-US" sz="2200" dirty="0" err="1" smtClean="0"/>
              <a:t>Bz</a:t>
            </a:r>
            <a:r>
              <a:rPr lang="en-US" sz="2200" dirty="0" smtClean="0"/>
              <a:t> (changes in interplanetary conditions).</a:t>
            </a:r>
          </a:p>
          <a:p>
            <a:pPr lvl="1" algn="just"/>
            <a:r>
              <a:rPr lang="en-US" sz="2200" dirty="0" smtClean="0"/>
              <a:t>Polar cap index - Quantitative estimate of Joule heating.</a:t>
            </a:r>
          </a:p>
          <a:p>
            <a:pPr lvl="1" algn="just"/>
            <a:r>
              <a:rPr lang="en-US" sz="2200" dirty="0" smtClean="0"/>
              <a:t>H component of geomagnetic field.</a:t>
            </a:r>
          </a:p>
          <a:p>
            <a:pPr lvl="1" algn="just"/>
            <a:r>
              <a:rPr lang="en-US" sz="2200" dirty="0" smtClean="0"/>
              <a:t>TEC- compute ROTI. </a:t>
            </a:r>
          </a:p>
          <a:p>
            <a:pPr lvl="1" algn="just"/>
            <a:r>
              <a:rPr lang="en-US" sz="2200" dirty="0" err="1" smtClean="0"/>
              <a:t>Ionosonde</a:t>
            </a:r>
            <a:r>
              <a:rPr lang="en-US" sz="2200" dirty="0" smtClean="0"/>
              <a:t> -</a:t>
            </a:r>
            <a:r>
              <a:rPr lang="en-US" sz="2200" dirty="0" err="1" smtClean="0"/>
              <a:t>Ionogram</a:t>
            </a:r>
            <a:r>
              <a:rPr lang="en-US" sz="2200" dirty="0" smtClean="0"/>
              <a:t>.</a:t>
            </a:r>
          </a:p>
          <a:p>
            <a:pPr lvl="1" algn="just"/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E013-FCD9-48A5-AC3D-D5F99AB8349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334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Data and method of analysis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C:\Users\hp pc\Desktop\March 2013 use for another paper ps\ICELLI_Figure 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2328" t="4729" r="30922" b="9458"/>
          <a:stretch>
            <a:fillRect/>
          </a:stretch>
        </p:blipFill>
        <p:spPr bwMode="auto">
          <a:xfrm>
            <a:off x="1905000" y="381000"/>
            <a:ext cx="4655101" cy="484632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E013-FCD9-48A5-AC3D-D5F99AB8349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52600" y="52578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Fig.5: Geographic locations of the stations</a:t>
            </a:r>
            <a:endParaRPr lang="en-US" dirty="0"/>
          </a:p>
        </p:txBody>
      </p:sp>
      <p:pic>
        <p:nvPicPr>
          <p:cNvPr id="2050" name="Picture 2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1447800"/>
            <a:ext cx="16459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486400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600" dirty="0" err="1" smtClean="0"/>
              <a:t>Diono</a:t>
            </a:r>
            <a:r>
              <a:rPr lang="en-US" sz="2600" dirty="0" smtClean="0"/>
              <a:t> was computed as: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200" dirty="0" smtClean="0"/>
              <a:t>    </a:t>
            </a:r>
            <a:r>
              <a:rPr lang="en-US" sz="2000" dirty="0" smtClean="0"/>
              <a:t>where </a:t>
            </a:r>
            <a:r>
              <a:rPr lang="el-GR" sz="2000" i="1" dirty="0" smtClean="0"/>
              <a:t>ψ</a:t>
            </a:r>
            <a:r>
              <a:rPr lang="en-US" sz="2000" dirty="0" smtClean="0"/>
              <a:t> is the dip latitude and S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 is the daily quiet regular variation of H.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800" b="1" dirty="0" smtClean="0"/>
              <a:t>          </a:t>
            </a:r>
            <a:r>
              <a:rPr lang="en-US" sz="2300" b="1" dirty="0" smtClean="0"/>
              <a:t>  </a:t>
            </a:r>
          </a:p>
          <a:p>
            <a:pPr algn="just">
              <a:buNone/>
            </a:pPr>
            <a:r>
              <a:rPr lang="en-US" sz="2000" dirty="0" smtClean="0"/>
              <a:t>           where DP2 is the disturbance polar no. 2 signal related to PPEF and </a:t>
            </a:r>
            <a:r>
              <a:rPr lang="en-US" sz="2000" dirty="0" err="1" smtClean="0"/>
              <a:t>Ddyn</a:t>
            </a:r>
            <a:r>
              <a:rPr lang="en-US" sz="2000" dirty="0" smtClean="0"/>
              <a:t> is the disturbance dynamo signal related to DDEF.</a:t>
            </a:r>
          </a:p>
          <a:p>
            <a:pPr algn="just">
              <a:buNone/>
            </a:pPr>
            <a:endParaRPr lang="en-US" sz="2000" dirty="0" smtClean="0"/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/>
              <a:t>ROTI was calculated: </a:t>
            </a:r>
          </a:p>
          <a:p>
            <a:pPr algn="just">
              <a:buNone/>
            </a:pPr>
            <a:r>
              <a:rPr lang="en-US" sz="2200" dirty="0" smtClean="0"/>
              <a:t>          </a:t>
            </a:r>
          </a:p>
          <a:p>
            <a:pPr algn="just">
              <a:buNone/>
            </a:pPr>
            <a:endParaRPr lang="en-US" sz="2200" dirty="0" smtClean="0"/>
          </a:p>
          <a:p>
            <a:pPr algn="just">
              <a:buNone/>
            </a:pPr>
            <a:r>
              <a:rPr lang="en-US" sz="1800" dirty="0" smtClean="0"/>
              <a:t>		where </a:t>
            </a:r>
            <a:r>
              <a:rPr lang="en-US" sz="1800" i="1" dirty="0" smtClean="0"/>
              <a:t>ROT</a:t>
            </a:r>
            <a:r>
              <a:rPr lang="en-US" sz="1800" dirty="0" smtClean="0"/>
              <a:t> is the rate of change of TEC in TECU/min.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E013-FCD9-48A5-AC3D-D5F99AB83491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686800" cy="609600"/>
          </a:xfrm>
        </p:spPr>
        <p:txBody>
          <a:bodyPr>
            <a:normAutofit/>
          </a:bodyPr>
          <a:lstStyle/>
          <a:p>
            <a:r>
              <a:rPr lang="en-US" sz="2600" dirty="0" smtClean="0">
                <a:solidFill>
                  <a:srgbClr val="00B0F0"/>
                </a:solidFill>
              </a:rPr>
              <a:t>METHOD OF ANALYSIS</a:t>
            </a:r>
            <a:endParaRPr lang="en-US" sz="2600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24384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1576388" y="1600200"/>
          <a:ext cx="4267200" cy="379413"/>
        </p:xfrm>
        <a:graphic>
          <a:graphicData uri="http://schemas.openxmlformats.org/presentationml/2006/ole">
            <p:oleObj spid="_x0000_s1030" name="Equation" r:id="rId3" imgW="2171520" imgH="215640" progId="Equation.3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248400" y="1600200"/>
            <a:ext cx="48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(1)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172200" y="2971800"/>
            <a:ext cx="48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(2)</a:t>
            </a:r>
            <a:endParaRPr lang="en-US" dirty="0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1651000" y="2971800"/>
          <a:ext cx="2717800" cy="381000"/>
        </p:xfrm>
        <a:graphic>
          <a:graphicData uri="http://schemas.openxmlformats.org/presentationml/2006/ole">
            <p:oleObj spid="_x0000_s1033" name="Equation" r:id="rId4" imgW="1371600" imgH="203040" progId="Equation.3">
              <p:embed/>
            </p:oleObj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1524000" y="5105400"/>
          <a:ext cx="2717800" cy="533400"/>
        </p:xfrm>
        <a:graphic>
          <a:graphicData uri="http://schemas.openxmlformats.org/presentationml/2006/ole">
            <p:oleObj spid="_x0000_s1036" name="Equation" r:id="rId5" imgW="1752480" imgH="342720" progId="Equation.3">
              <p:embed/>
            </p:oleObj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172200" y="5181600"/>
            <a:ext cx="48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(3)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1"/>
            <a:ext cx="8458200" cy="4648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Solar origin of the disturbance: Fast CME,15/03/15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E013-FCD9-48A5-AC3D-D5F99AB83491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EVENT ANALYSIS AND DISCUSION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26626" name="Picture 2" descr="C:\Users\hp pc\Desktop\download.jpg"/>
          <p:cNvPicPr>
            <a:picLocks noChangeAspect="1" noChangeArrowheads="1"/>
          </p:cNvPicPr>
          <p:nvPr/>
        </p:nvPicPr>
        <p:blipFill>
          <a:blip r:embed="rId2"/>
          <a:srcRect b="5189"/>
          <a:stretch>
            <a:fillRect/>
          </a:stretch>
        </p:blipFill>
        <p:spPr bwMode="auto">
          <a:xfrm>
            <a:off x="990600" y="1600200"/>
            <a:ext cx="7391400" cy="35052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533400" y="54102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F</a:t>
            </a:r>
            <a:r>
              <a:rPr lang="en-US" dirty="0" smtClean="0"/>
              <a:t>ig.6: Coronagraph obtained from the Solar </a:t>
            </a:r>
            <a:r>
              <a:rPr lang="en-US" dirty="0" err="1" smtClean="0"/>
              <a:t>Heliospheric</a:t>
            </a:r>
            <a:r>
              <a:rPr lang="en-US" dirty="0" smtClean="0"/>
              <a:t> Observatory (SOHO) satellite on March 15. [https://www.nasa.govv/mission_pages]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1600200" y="5147846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07:24 UT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0" y="5105400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07:36</a:t>
            </a:r>
            <a:r>
              <a:rPr lang="en-US" sz="1400" dirty="0" smtClean="0"/>
              <a:t> UT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400800" y="51054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08:00 UT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hp pc\Desktop\March 2013 use for another paper ps\ICELLI_Figure 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5004" r="7507"/>
          <a:stretch>
            <a:fillRect/>
          </a:stretch>
        </p:blipFill>
        <p:spPr bwMode="auto">
          <a:xfrm>
            <a:off x="457200" y="1143000"/>
            <a:ext cx="7994825" cy="445008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E013-FCD9-48A5-AC3D-D5F99AB83491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5525869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Fig. 7: Variations of interplanetary parameters: </a:t>
            </a:r>
            <a:r>
              <a:rPr lang="en-US" dirty="0" err="1" smtClean="0"/>
              <a:t>Vx</a:t>
            </a:r>
            <a:r>
              <a:rPr lang="en-US" dirty="0" smtClean="0"/>
              <a:t>, IMF </a:t>
            </a:r>
            <a:r>
              <a:rPr lang="en-US" dirty="0" err="1" smtClean="0"/>
              <a:t>Bz</a:t>
            </a:r>
            <a:r>
              <a:rPr lang="en-US" dirty="0" smtClean="0"/>
              <a:t>, </a:t>
            </a:r>
            <a:r>
              <a:rPr lang="en-US" dirty="0" err="1" smtClean="0"/>
              <a:t>IEFy</a:t>
            </a:r>
            <a:r>
              <a:rPr lang="en-US" dirty="0" smtClean="0"/>
              <a:t>, and SYM-H from 15-21 March 2013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Interplanetary and magnetic conditions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C:\Users\hp pc\Desktop\March 2013 use for another paper ps\ICELLI_Figure 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5004" r="8341"/>
          <a:stretch>
            <a:fillRect/>
          </a:stretch>
        </p:blipFill>
        <p:spPr bwMode="auto">
          <a:xfrm>
            <a:off x="457201" y="914400"/>
            <a:ext cx="8229599" cy="481584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E013-FCD9-48A5-AC3D-D5F99AB83491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90600" y="5754469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Fig. 8: Variations of Polar cap and H over AAE, ABJA, MBO and ASC from 15-21 March 2013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152400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Polar cap condition and geomagnetic field response at equatorial region 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hp pc\Desktop\March 2013 use for another paper ps\ICELLI_Figure 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7507" t="4344" r="8341" b="13032"/>
          <a:stretch>
            <a:fillRect/>
          </a:stretch>
        </p:blipFill>
        <p:spPr bwMode="auto">
          <a:xfrm>
            <a:off x="304800" y="914400"/>
            <a:ext cx="8487641" cy="411480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E013-FCD9-48A5-AC3D-D5F99AB83491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7200" y="5144869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Fig. 9: Variations of </a:t>
            </a:r>
            <a:r>
              <a:rPr lang="en-US" dirty="0" err="1" smtClean="0"/>
              <a:t>Diono</a:t>
            </a:r>
            <a:r>
              <a:rPr lang="en-US" dirty="0" smtClean="0"/>
              <a:t> and </a:t>
            </a:r>
            <a:r>
              <a:rPr lang="en-US" dirty="0" err="1" smtClean="0"/>
              <a:t>Ddyn</a:t>
            </a:r>
            <a:r>
              <a:rPr lang="en-US" dirty="0" smtClean="0"/>
              <a:t> over Addis Ababa (AAE), Abuja (ABJA), </a:t>
            </a:r>
            <a:r>
              <a:rPr lang="en-US" dirty="0" err="1" smtClean="0"/>
              <a:t>Mbour</a:t>
            </a:r>
            <a:r>
              <a:rPr lang="en-US" dirty="0" smtClean="0"/>
              <a:t> (MBO) and Ascension (ASC) from 15-21 March 2013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376535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Ionospheric</a:t>
            </a:r>
            <a:r>
              <a:rPr lang="en-US" sz="2400" dirty="0" smtClean="0"/>
              <a:t> disturbed electric field at low-latitude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 descr="C:\Users\hp pc\Desktop\March 2013 use for another paper ps\ICELLI_2019_Fig_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762000"/>
            <a:ext cx="8686800" cy="457200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E013-FCD9-48A5-AC3D-D5F99AB83491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1000" y="5373469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Fig. 10: Latitudinal variations of </a:t>
            </a:r>
            <a:r>
              <a:rPr lang="en-US" dirty="0" err="1" smtClean="0"/>
              <a:t>ionospheric</a:t>
            </a:r>
            <a:r>
              <a:rPr lang="en-US" dirty="0" smtClean="0"/>
              <a:t> irregularities over mean longitude 37</a:t>
            </a:r>
            <a:r>
              <a:rPr lang="en-US" baseline="30000" dirty="0" smtClean="0"/>
              <a:t>o</a:t>
            </a:r>
            <a:r>
              <a:rPr lang="en-US" dirty="0" smtClean="0"/>
              <a:t> from 15-21 March 2013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228600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LATITUDINAL VARIATIONS OF IRREGULARITIES OVER EASTERN SECTOR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75872" y="7474744"/>
            <a:ext cx="365760" cy="365125"/>
          </a:xfrm>
        </p:spPr>
        <p:txBody>
          <a:bodyPr/>
          <a:lstStyle/>
          <a:p>
            <a:fld id="{BA3AE013-FCD9-48A5-AC3D-D5F99AB83491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52600" y="52578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Fig. 11: </a:t>
            </a:r>
            <a:r>
              <a:rPr lang="en-US" dirty="0" err="1" smtClean="0"/>
              <a:t>Ionogram</a:t>
            </a:r>
            <a:r>
              <a:rPr lang="en-US" dirty="0" smtClean="0"/>
              <a:t> at Ilorin on 17 March 2013 </a:t>
            </a:r>
            <a:endParaRPr lang="en-US" dirty="0"/>
          </a:p>
        </p:txBody>
      </p:sp>
      <p:pic>
        <p:nvPicPr>
          <p:cNvPr id="27650" name="Picture 2"/>
          <p:cNvPicPr preferRelativeResize="0">
            <a:picLocks noGrp="1" noChangeArrowheads="1"/>
          </p:cNvPicPr>
          <p:nvPr>
            <p:ph idx="1"/>
          </p:nvPr>
        </p:nvPicPr>
        <p:blipFill>
          <a:blip r:embed="rId2"/>
          <a:srcRect r="10686" b="51563"/>
          <a:stretch>
            <a:fillRect/>
          </a:stretch>
        </p:blipFill>
        <p:spPr bwMode="auto">
          <a:xfrm>
            <a:off x="457200" y="1219200"/>
            <a:ext cx="8503920" cy="3931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143000" y="942201"/>
            <a:ext cx="198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01:00 UT, h’F2=250 km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3962400" y="942201"/>
            <a:ext cx="198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02:30 UT h’F2=245 km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6705600" y="1002268"/>
            <a:ext cx="198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04:15 UT h’F2=250 km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hp pc\Desktop\March 2013 use for another paper ps\Icelli_Figure 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7770" t="3153" r="8633" b="1576"/>
          <a:stretch>
            <a:fillRect/>
          </a:stretch>
        </p:blipFill>
        <p:spPr bwMode="auto">
          <a:xfrm>
            <a:off x="457200" y="228600"/>
            <a:ext cx="8338828" cy="4824968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E013-FCD9-48A5-AC3D-D5F99AB83491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0" y="510540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Fig. 12: (a-c) Longitudinal variability and (d) asymmetry of </a:t>
            </a:r>
            <a:r>
              <a:rPr lang="en-US" dirty="0" err="1" smtClean="0"/>
              <a:t>ionospheric</a:t>
            </a:r>
            <a:r>
              <a:rPr lang="en-US" dirty="0" smtClean="0"/>
              <a:t>  irregularities from 15-21 March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143000"/>
            <a:ext cx="8686800" cy="4937125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/>
              <a:t>Complex variability of irregularities over the African EIA.</a:t>
            </a:r>
          </a:p>
          <a:p>
            <a:pPr algn="just"/>
            <a:r>
              <a:rPr lang="en-US" sz="2400" dirty="0" smtClean="0"/>
              <a:t>An eastward PPEF enhanced the </a:t>
            </a:r>
            <a:r>
              <a:rPr lang="en-US" sz="2400" dirty="0" err="1" smtClean="0"/>
              <a:t>ExB</a:t>
            </a:r>
            <a:r>
              <a:rPr lang="en-US" sz="2400" dirty="0" smtClean="0"/>
              <a:t> drift </a:t>
            </a:r>
            <a:r>
              <a:rPr lang="en-US" sz="2400" dirty="0" smtClean="0"/>
              <a:t>hence, the strength and latitudinal extent of irregularities over </a:t>
            </a:r>
            <a:r>
              <a:rPr lang="en-US" sz="2400" dirty="0" smtClean="0"/>
              <a:t>both </a:t>
            </a:r>
            <a:r>
              <a:rPr lang="en-US" sz="2400" dirty="0" smtClean="0"/>
              <a:t>crests on 17 March.</a:t>
            </a:r>
            <a:endParaRPr lang="en-US" sz="2400" dirty="0" smtClean="0"/>
          </a:p>
          <a:p>
            <a:pPr algn="just"/>
            <a:r>
              <a:rPr lang="en-US" sz="2400" dirty="0" smtClean="0"/>
              <a:t>Asymmetry in irregularities over the crests in both hemisphere of the </a:t>
            </a:r>
            <a:r>
              <a:rPr lang="en-US" sz="2400" dirty="0" smtClean="0"/>
              <a:t>EIA.</a:t>
            </a:r>
            <a:endParaRPr lang="en-US" sz="2400" dirty="0" smtClean="0"/>
          </a:p>
          <a:p>
            <a:pPr algn="just"/>
            <a:r>
              <a:rPr lang="en-US" sz="2400" dirty="0" smtClean="0"/>
              <a:t>Longitudinal differences (longitudinal asymmetry) in irregularities </a:t>
            </a:r>
            <a:r>
              <a:rPr lang="en-US" sz="2400" dirty="0" err="1" smtClean="0"/>
              <a:t>behaviour</a:t>
            </a:r>
            <a:r>
              <a:rPr lang="en-US" sz="2400" dirty="0" smtClean="0"/>
              <a:t> over Africa .</a:t>
            </a:r>
          </a:p>
          <a:p>
            <a:pPr algn="just"/>
            <a:r>
              <a:rPr lang="en-US" sz="2400" dirty="0" smtClean="0"/>
              <a:t>The findings highlight the need to investigate further mechanisms responsible for irregularities generation using addition </a:t>
            </a:r>
            <a:r>
              <a:rPr lang="en-US" sz="2400" dirty="0" smtClean="0"/>
              <a:t>tools. </a:t>
            </a: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E013-FCD9-48A5-AC3D-D5F99AB83491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33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SUMMARY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013325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</a:t>
            </a:r>
          </a:p>
          <a:p>
            <a:endParaRPr lang="en-US" dirty="0" smtClean="0"/>
          </a:p>
          <a:p>
            <a:pPr>
              <a:buNone/>
            </a:pPr>
            <a:endParaRPr lang="en-US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E013-FCD9-48A5-AC3D-D5F99AB83491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6096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85800" y="2209800"/>
            <a:ext cx="790683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Thank you for your attention</a:t>
            </a:r>
            <a:endParaRPr lang="en-US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3605</TotalTime>
  <Words>828</Words>
  <Application>Microsoft Office PowerPoint</Application>
  <PresentationFormat>On-screen Show (4:3)</PresentationFormat>
  <Paragraphs>145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Concourse</vt:lpstr>
      <vt:lpstr>Equation</vt:lpstr>
      <vt:lpstr>Slide 1</vt:lpstr>
      <vt:lpstr>Slide 2</vt:lpstr>
      <vt:lpstr>Slide 3</vt:lpstr>
      <vt:lpstr>Slide 4</vt:lpstr>
      <vt:lpstr>Slide 5</vt:lpstr>
      <vt:lpstr>Slide 6</vt:lpstr>
      <vt:lpstr>The African EIA Region: Variations</vt:lpstr>
      <vt:lpstr>Background </vt:lpstr>
      <vt:lpstr>Background </vt:lpstr>
      <vt:lpstr>Data and method of analysis</vt:lpstr>
      <vt:lpstr>Slide 11</vt:lpstr>
      <vt:lpstr>METHOD OF ANALYSIS</vt:lpstr>
      <vt:lpstr>EVENT ANALYSIS AND DISCUSION</vt:lpstr>
      <vt:lpstr>Interplanetary and magnetic conditions</vt:lpstr>
      <vt:lpstr>Slide 15</vt:lpstr>
      <vt:lpstr>Slide 16</vt:lpstr>
      <vt:lpstr>Slide 17</vt:lpstr>
      <vt:lpstr>Slide 18</vt:lpstr>
      <vt:lpstr>Slide 19</vt:lpstr>
      <vt:lpstr>SUMMARY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 pc</dc:creator>
  <cp:lastModifiedBy>hp pc</cp:lastModifiedBy>
  <cp:revision>449</cp:revision>
  <dcterms:created xsi:type="dcterms:W3CDTF">2018-10-04T03:36:07Z</dcterms:created>
  <dcterms:modified xsi:type="dcterms:W3CDTF">2019-09-11T06:31:11Z</dcterms:modified>
</cp:coreProperties>
</file>